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373" r:id="rId3"/>
    <p:sldId id="377" r:id="rId4"/>
    <p:sldId id="376" r:id="rId5"/>
    <p:sldId id="375" r:id="rId6"/>
    <p:sldId id="374" r:id="rId7"/>
    <p:sldId id="393" r:id="rId8"/>
    <p:sldId id="401" r:id="rId9"/>
    <p:sldId id="399" r:id="rId10"/>
    <p:sldId id="402" r:id="rId11"/>
    <p:sldId id="400" r:id="rId12"/>
    <p:sldId id="397" r:id="rId13"/>
    <p:sldId id="398" r:id="rId14"/>
    <p:sldId id="394" r:id="rId15"/>
    <p:sldId id="395" r:id="rId16"/>
    <p:sldId id="396" r:id="rId17"/>
    <p:sldId id="34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0000"/>
    <a:srgbClr val="0000CC"/>
    <a:srgbClr val="A50021"/>
    <a:srgbClr val="006600"/>
    <a:srgbClr val="007033"/>
    <a:srgbClr val="2E3917"/>
    <a:srgbClr val="CC0000"/>
    <a:srgbClr val="D4D3DF"/>
    <a:srgbClr val="642F04"/>
    <a:srgbClr val="3514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71472" y="1785926"/>
            <a:ext cx="76438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Логические задачи, решаемые в таблице</a:t>
            </a:r>
            <a:endParaRPr lang="ru-RU" sz="6000" dirty="0">
              <a:solidFill>
                <a:srgbClr val="007033"/>
              </a:solidFill>
              <a:latin typeface="Round Script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0"/>
            <a:ext cx="734880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«Юный математик» 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285984" y="4000504"/>
            <a:ext cx="4143404" cy="1928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285EA0"/>
              </a:solidFill>
              <a:effectLst/>
              <a:uLnTx/>
              <a:uFillTx/>
              <a:latin typeface="Round Script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00042"/>
            <a:ext cx="7786742" cy="3385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spc="-150" dirty="0" smtClean="0">
                <a:ln/>
                <a:solidFill>
                  <a:srgbClr val="007033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1600" b="1" cap="all" spc="-150" dirty="0">
              <a:ln/>
              <a:solidFill>
                <a:srgbClr val="007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8797392"/>
              </p:ext>
            </p:extLst>
          </p:nvPr>
        </p:nvGraphicFramePr>
        <p:xfrm>
          <a:off x="323528" y="2780928"/>
          <a:ext cx="8249000" cy="3444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8475"/>
                <a:gridCol w="1856025"/>
                <a:gridCol w="2062250"/>
                <a:gridCol w="2062250"/>
              </a:tblGrid>
              <a:tr h="669906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 smtClean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18288" y="4149080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5085184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68344" y="5057889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5057889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21287" y="4149079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2912" y="4157464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3212976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3212976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35621" y="3212976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3485038"/>
            <a:ext cx="12843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solidFill>
                  <a:srgbClr val="351413"/>
                </a:solidFill>
              </a:rPr>
              <a:t>Аня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5230" y="4384902"/>
            <a:ext cx="17730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Женя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124" y="5308232"/>
            <a:ext cx="16930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Нина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2066" y="2786058"/>
            <a:ext cx="9957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«4»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2786058"/>
            <a:ext cx="99578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«3»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768" y="2786058"/>
            <a:ext cx="9957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«5»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7488" y="214290"/>
            <a:ext cx="12436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Решение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571480"/>
            <a:ext cx="785818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AutoNum type="arabicPeriod"/>
            </a:pPr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Выделяем главную информацию. (1) У Ани не 3.  2)У Нины не 3 и не 5)</a:t>
            </a:r>
          </a:p>
          <a:p>
            <a:pPr marL="457200" indent="-457200" algn="just">
              <a:buAutoNum type="arabicPeriod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Используя 2 информацию, начинаем заполнять таблицу . Ставим Нине минусы  на «3» и минус на «5». Значит у неё «4», ставим +.</a:t>
            </a:r>
          </a:p>
          <a:p>
            <a:pPr marL="457200" indent="-457200" algn="just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Если у Нины «4», значит у остальных девочек не может быть «4» и ставим им -.</a:t>
            </a:r>
          </a:p>
          <a:p>
            <a:pPr marL="457200" indent="-457200"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Используя 1 информацию о Ане, ставим ей минус на «3». И видим , что у неё может быть только «5».</a:t>
            </a:r>
          </a:p>
          <a:p>
            <a:pPr marL="457200" indent="-457200" algn="just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 У Жени  остаётся «3»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86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«Катя, Галя и Оля спрятали игрушки – медвежонка, зайчика и слоника. Кто какую игрушку спрятал, если известно, что Оля не прятала ни зайчика, ни медвежонка, а Катя не прятала зайчика?»</a:t>
            </a:r>
            <a:endParaRPr lang="ru-RU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9899154"/>
              </p:ext>
            </p:extLst>
          </p:nvPr>
        </p:nvGraphicFramePr>
        <p:xfrm>
          <a:off x="323528" y="2420888"/>
          <a:ext cx="8640960" cy="4255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6264"/>
                <a:gridCol w="1944216"/>
                <a:gridCol w="2160240"/>
                <a:gridCol w="2160240"/>
              </a:tblGrid>
              <a:tr h="1512167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 smtClean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94155" y="3717032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5073" y="5561945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5561945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06497" y="5561944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92080" y="4628186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6326" y="4653856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08645" y="4653136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9289" y="3717032"/>
            <a:ext cx="498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351413"/>
                </a:solidFill>
              </a:rPr>
              <a:t>-</a:t>
            </a:r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3789040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rgbClr val="351413"/>
                </a:solidFill>
              </a:rPr>
              <a:t>+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00046" y="3945830"/>
            <a:ext cx="14834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Катя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8479" y="4809926"/>
            <a:ext cx="14465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Галя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2881" y="5746030"/>
            <a:ext cx="13115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Оля</a:t>
            </a:r>
            <a:endParaRPr lang="ru-RU" sz="5400" dirty="0">
              <a:solidFill>
                <a:srgbClr val="351413"/>
              </a:solidFill>
            </a:endParaRPr>
          </a:p>
        </p:txBody>
      </p:sp>
      <p:grpSp>
        <p:nvGrpSpPr>
          <p:cNvPr id="16" name="Группа 20"/>
          <p:cNvGrpSpPr/>
          <p:nvPr/>
        </p:nvGrpSpPr>
        <p:grpSpPr>
          <a:xfrm>
            <a:off x="2975533" y="2492896"/>
            <a:ext cx="1380443" cy="1354307"/>
            <a:chOff x="10334750" y="-1137205"/>
            <a:chExt cx="1380443" cy="135430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0334750" y="-1126589"/>
              <a:ext cx="1380443" cy="133220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4249" y="-1137205"/>
              <a:ext cx="1221259" cy="1354307"/>
            </a:xfrm>
            <a:prstGeom prst="rect">
              <a:avLst/>
            </a:prstGeom>
          </p:spPr>
        </p:pic>
      </p:grpSp>
      <p:grpSp>
        <p:nvGrpSpPr>
          <p:cNvPr id="17" name="Группа 26"/>
          <p:cNvGrpSpPr/>
          <p:nvPr/>
        </p:nvGrpSpPr>
        <p:grpSpPr>
          <a:xfrm>
            <a:off x="4989839" y="2492896"/>
            <a:ext cx="1526377" cy="1332204"/>
            <a:chOff x="9477026" y="-1683568"/>
            <a:chExt cx="1526377" cy="133220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9477026" y="-1683568"/>
              <a:ext cx="1380443" cy="133220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1688" y="-1658276"/>
              <a:ext cx="1241715" cy="1306912"/>
            </a:xfrm>
            <a:prstGeom prst="rect">
              <a:avLst/>
            </a:prstGeom>
          </p:spPr>
        </p:pic>
      </p:grpSp>
      <p:grpSp>
        <p:nvGrpSpPr>
          <p:cNvPr id="18" name="Группа 28"/>
          <p:cNvGrpSpPr/>
          <p:nvPr/>
        </p:nvGrpSpPr>
        <p:grpSpPr>
          <a:xfrm>
            <a:off x="7164288" y="2492896"/>
            <a:ext cx="1380443" cy="1332204"/>
            <a:chOff x="12008280" y="1232655"/>
            <a:chExt cx="1380443" cy="1332204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12008280" y="1232655"/>
              <a:ext cx="1380443" cy="133220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19162" y="1316653"/>
              <a:ext cx="1165806" cy="1227325"/>
            </a:xfrm>
            <a:prstGeom prst="rect">
              <a:avLst/>
            </a:prstGeom>
          </p:spPr>
        </p:pic>
      </p:grpSp>
      <p:sp>
        <p:nvSpPr>
          <p:cNvPr id="27" name="Прямоугольник 26"/>
          <p:cNvSpPr/>
          <p:nvPr/>
        </p:nvSpPr>
        <p:spPr>
          <a:xfrm>
            <a:off x="785786" y="1500174"/>
            <a:ext cx="72594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 же решаем задачу в виде таблицы про игрушки.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Начинаем заполнять таблицу «+» и «-»   с Оли</a:t>
            </a:r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 Если она не пря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айчика и мишку, значит она спрятала слоника. Ставим  «+»</a:t>
            </a:r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012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7676110" cy="204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214686"/>
            <a:ext cx="772238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071670" y="500042"/>
            <a:ext cx="38013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Более сложные задачи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572008"/>
            <a:ext cx="76711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AutoNum type="arabicPeriod"/>
            </a:pP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Выбираем слова для таблицы. (имена девочек и цвета курток)</a:t>
            </a:r>
          </a:p>
          <a:p>
            <a:pPr marL="342900" indent="-342900" algn="ctr">
              <a:buAutoNum type="arabicPeriod"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Выделяем главную информацию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7715304" cy="22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714620"/>
            <a:ext cx="6286544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786182" y="50004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синего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68" y="857232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если бы у неё была зелёная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1214422"/>
            <a:ext cx="635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куртка, они были бы похожи на светофор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7356" y="157161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жёлтого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14290"/>
            <a:ext cx="571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Продолжи рассуждения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802" y="39290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71934" y="3857628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                   -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71802" y="3286124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</a:t>
            </a:r>
          </a:p>
          <a:p>
            <a:r>
              <a:rPr lang="ru-RU" sz="2000" b="1" dirty="0" smtClean="0"/>
              <a:t>-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86380" y="3286124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29826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488" y="428604"/>
            <a:ext cx="14343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Задача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4071942"/>
            <a:ext cx="587872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слова возьмёшь для таблицы</a:t>
            </a:r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Выдели главные утверждения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Попробуй решить задачу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783907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14480" y="5000636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Ответ : Оле- кукла, Мише- конструктор,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Коле- машинка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357166"/>
            <a:ext cx="24595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Проверь себя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6429420" cy="137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142984"/>
            <a:ext cx="642942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928794" y="285728"/>
            <a:ext cx="4607351" cy="58477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Задание на закрепление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785794"/>
            <a:ext cx="48453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решить задачу самостоятельно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4143380"/>
            <a:ext cx="7200433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Реши задачу самостоятельно.</a:t>
            </a:r>
          </a:p>
          <a:p>
            <a:pPr algn="ctr"/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 листочке напиши фамилию, класс, сделай таблицу.</a:t>
            </a:r>
          </a:p>
          <a:p>
            <a:pPr algn="ctr"/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Отправь фото выполненной  задачи на почту </a:t>
            </a:r>
            <a:r>
              <a:rPr lang="en-US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2000" b="1" cap="all" dirty="0" smtClean="0">
                <a:ln/>
                <a:solidFill>
                  <a:srgbClr val="7E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000" b="1" dirty="0" smtClean="0">
                <a:ln/>
                <a:solidFill>
                  <a:srgbClr val="7E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uov2b@mail.</a:t>
            </a:r>
            <a:r>
              <a:rPr lang="en-US" sz="2000" b="1" dirty="0" err="1" smtClean="0">
                <a:ln/>
                <a:solidFill>
                  <a:srgbClr val="7E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ru</a:t>
            </a:r>
            <a:endParaRPr lang="ru-RU" sz="2000" b="1" cap="all" dirty="0" smtClean="0">
              <a:ln/>
              <a:solidFill>
                <a:srgbClr val="7E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2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95536" y="148478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Елена\Pictures\klip_249_божьи коровки_adr\1 (10)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786050" y="4357694"/>
            <a:ext cx="27146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spc="3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ЧИСЛО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57224" y="714356"/>
            <a:ext cx="6264696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Разминка для мозга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-Отгадай ребус</a:t>
            </a:r>
            <a:endParaRPr lang="ru-RU" sz="3600" b="1" spc="50" dirty="0">
              <a:ln w="11430">
                <a:solidFill>
                  <a:srgbClr val="2E3917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pic>
        <p:nvPicPr>
          <p:cNvPr id="9" name="Рисунок 8" descr="число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852" y="2214554"/>
            <a:ext cx="5753100" cy="188595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28860" y="4143380"/>
            <a:ext cx="3214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spc="3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СУММА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/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endParaRPr lang="ru-RU" sz="3600" b="1" spc="50" dirty="0">
              <a:ln w="11430">
                <a:solidFill>
                  <a:srgbClr val="2E3917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сумм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100" y="1428736"/>
            <a:ext cx="6343264" cy="271464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071670" y="4214818"/>
            <a:ext cx="41434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spc="3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ЦИФРА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/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endParaRPr lang="ru-RU" sz="3600" b="1" spc="50" dirty="0">
              <a:ln w="11430">
                <a:solidFill>
                  <a:srgbClr val="2E3917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цифр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58" y="1285860"/>
            <a:ext cx="7838177" cy="2786082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43042" y="4071942"/>
            <a:ext cx="52050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spc="3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ЗАДАЧА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/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endParaRPr lang="ru-RU" sz="3600" b="1" spc="50" dirty="0">
              <a:ln w="11430">
                <a:solidFill>
                  <a:srgbClr val="2E3917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задач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24" y="1428736"/>
            <a:ext cx="7180934" cy="2214578"/>
          </a:xfrm>
          <a:prstGeom prst="rect">
            <a:avLst/>
          </a:prstGeom>
          <a:ln>
            <a:solidFill>
              <a:srgbClr val="007033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85918" y="4214818"/>
            <a:ext cx="4572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spc="3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МИНУС</a:t>
            </a:r>
          </a:p>
        </p:txBody>
      </p:sp>
      <p:sp>
        <p:nvSpPr>
          <p:cNvPr id="10" name="AutoShape 47"/>
          <p:cNvSpPr>
            <a:spLocks noChangeArrowheads="1"/>
          </p:cNvSpPr>
          <p:nvPr/>
        </p:nvSpPr>
        <p:spPr bwMode="auto">
          <a:xfrm>
            <a:off x="7236296" y="620688"/>
            <a:ext cx="576064" cy="576064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/>
          </a:p>
        </p:txBody>
      </p:sp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04664"/>
            <a:ext cx="626469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rgbClr val="2E3917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endParaRPr lang="ru-RU" sz="3600" b="1" spc="50" dirty="0">
              <a:ln w="11430">
                <a:solidFill>
                  <a:srgbClr val="2E3917"/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минус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852" y="1500174"/>
            <a:ext cx="6550898" cy="235745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85794"/>
            <a:ext cx="486727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348" y="214290"/>
            <a:ext cx="75730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Найди числа от 1 до 25 за 1 минуту.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71472" y="1785926"/>
            <a:ext cx="76438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Логические задачи, решаемые в таблице</a:t>
            </a:r>
            <a:endParaRPr lang="ru-RU" sz="6000" dirty="0">
              <a:solidFill>
                <a:srgbClr val="007033"/>
              </a:solidFill>
              <a:latin typeface="Round Script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0"/>
            <a:ext cx="734880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«Юный математик» 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285984" y="4000504"/>
            <a:ext cx="4143404" cy="1928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285EA0"/>
              </a:solidFill>
              <a:effectLst/>
              <a:uLnTx/>
              <a:uFillTx/>
              <a:latin typeface="Round Script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00042"/>
            <a:ext cx="7786742" cy="3385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spc="-150" dirty="0" smtClean="0">
                <a:ln/>
                <a:solidFill>
                  <a:srgbClr val="007033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1600" b="1" cap="all" spc="-150" dirty="0">
              <a:ln/>
              <a:solidFill>
                <a:srgbClr val="007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928670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«Аня, Женя и Нина получили разные оценки. Двоек у них нет. У Ани не тройка, у Нины не тройка и не пятёрка. Какую оценку получила каждая девочка?»</a:t>
            </a:r>
            <a:endParaRPr lang="ru-RU" sz="20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8797392"/>
              </p:ext>
            </p:extLst>
          </p:nvPr>
        </p:nvGraphicFramePr>
        <p:xfrm>
          <a:off x="323528" y="2780928"/>
          <a:ext cx="8249000" cy="3444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8475"/>
                <a:gridCol w="1856025"/>
                <a:gridCol w="2062250"/>
                <a:gridCol w="2062250"/>
              </a:tblGrid>
              <a:tr h="669906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791">
                <a:tc>
                  <a:txBody>
                    <a:bodyPr/>
                    <a:lstStyle/>
                    <a:p>
                      <a:pPr algn="ctr"/>
                      <a:endParaRPr lang="ru-RU" sz="5400" dirty="0">
                        <a:solidFill>
                          <a:srgbClr val="351413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 smtClean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solidFill>
                          <a:srgbClr val="35141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18288" y="414908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5085184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68344" y="5057889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5057889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1287" y="4149079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2912" y="4157464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3212976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3212976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35621" y="3212976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dirty="0">
              <a:solidFill>
                <a:srgbClr val="35141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3485038"/>
            <a:ext cx="12843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solidFill>
                  <a:srgbClr val="351413"/>
                </a:solidFill>
              </a:rPr>
              <a:t>Аня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5230" y="4384902"/>
            <a:ext cx="17730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Женя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124" y="5308232"/>
            <a:ext cx="16930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solidFill>
                  <a:srgbClr val="351413"/>
                </a:solidFill>
              </a:rPr>
              <a:t>Нина</a:t>
            </a:r>
            <a:endParaRPr lang="ru-RU" sz="5400" dirty="0">
              <a:solidFill>
                <a:srgbClr val="351413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2066" y="2786058"/>
            <a:ext cx="9957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«4»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2786058"/>
            <a:ext cx="99578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«3»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768" y="2786058"/>
            <a:ext cx="9957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«5»</a:t>
            </a:r>
            <a:endParaRPr lang="ru-RU" sz="40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71604" y="0"/>
            <a:ext cx="53122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Рассмотрим на простых логических задачах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2000240"/>
            <a:ext cx="79957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не запутаться, логические рассуждения в таких задачах 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</a:t>
            </a:r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учше  записывать в таблицу.  Вносим в неё имена девочек и оценки. 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86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444</Words>
  <Application>Microsoft Office PowerPoint</Application>
  <PresentationFormat>Экран (4:3)</PresentationFormat>
  <Paragraphs>102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1</cp:lastModifiedBy>
  <cp:revision>57</cp:revision>
  <dcterms:created xsi:type="dcterms:W3CDTF">2014-01-06T16:00:12Z</dcterms:created>
  <dcterms:modified xsi:type="dcterms:W3CDTF">2020-04-19T13:20:31Z</dcterms:modified>
</cp:coreProperties>
</file>